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Lst>
  <p:notesMasterIdLst>
    <p:notesMasterId r:id="rId6"/>
  </p:notesMasterIdLst>
  <p:handoutMasterIdLst>
    <p:handoutMasterId r:id="rId51"/>
  </p:handoutMasterIdLst>
  <p:sldIdLst>
    <p:sldId id="327" r:id="rId4"/>
    <p:sldId id="330" r:id="rId5"/>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256367" y="4411663"/>
            <a:ext cx="24892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a:p>
          </p:txBody>
        </p:sp>
      </p:grpSp>
      <p:sp>
        <p:nvSpPr>
          <p:cNvPr id="2051" name="未知"/>
          <p:cNvSpPr>
            <a:spLocks noChangeAspect="1"/>
          </p:cNvSpPr>
          <p:nvPr/>
        </p:nvSpPr>
        <p:spPr>
          <a:xfrm>
            <a:off x="3043767" y="2293938"/>
            <a:ext cx="9196917" cy="4591050"/>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a:p>
        </p:txBody>
      </p:sp>
      <p:sp>
        <p:nvSpPr>
          <p:cNvPr id="2061" name="Rectangle 13"/>
          <p:cNvSpPr>
            <a:spLocks noGrp="1" noChangeArrowheads="1"/>
          </p:cNvSpPr>
          <p:nvPr>
            <p:ph type="ctrTitle" sz="quarter"/>
          </p:nvPr>
        </p:nvSpPr>
        <p:spPr>
          <a:xfrm>
            <a:off x="529167" y="2133600"/>
            <a:ext cx="11231033" cy="1470025"/>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828800" y="3886200"/>
            <a:ext cx="8534400" cy="1198563"/>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0" name="Rectangle 1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1" name="Rectangle 1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E4E5C39-FE1E-4048-9E78-68F07A4195FB}"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E4E5C39-FE1E-4048-9E78-68F07A4195FB}"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E4E5C39-FE1E-4048-9E78-68F07A4195FB}"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E4E5C39-FE1E-4048-9E78-68F07A4195F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E4E5C39-FE1E-4048-9E78-68F07A4195F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190C97C-0095-2443-AC12-FA4CBA4ACD4D}" type="slidenum">
              <a:rPr lang="en-US" smtClean="0"/>
            </a:fld>
            <a:endParaRPr 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6" Type="http://schemas.openxmlformats.org/officeDocument/2006/relationships/theme" Target="../theme/theme2.xml"/><Relationship Id="rId55" Type="http://schemas.openxmlformats.org/officeDocument/2006/relationships/slideLayout" Target="../slideLayouts/slideLayout68.xml"/><Relationship Id="rId54" Type="http://schemas.openxmlformats.org/officeDocument/2006/relationships/slideLayout" Target="../slideLayouts/slideLayout67.xml"/><Relationship Id="rId53" Type="http://schemas.openxmlformats.org/officeDocument/2006/relationships/slideLayout" Target="../slideLayouts/slideLayout66.xml"/><Relationship Id="rId52" Type="http://schemas.openxmlformats.org/officeDocument/2006/relationships/slideLayout" Target="../slideLayouts/slideLayout65.xml"/><Relationship Id="rId51" Type="http://schemas.openxmlformats.org/officeDocument/2006/relationships/slideLayout" Target="../slideLayouts/slideLayout64.xml"/><Relationship Id="rId50" Type="http://schemas.openxmlformats.org/officeDocument/2006/relationships/slideLayout" Target="../slideLayouts/slideLayout63.xml"/><Relationship Id="rId5" Type="http://schemas.openxmlformats.org/officeDocument/2006/relationships/slideLayout" Target="../slideLayouts/slideLayout18.xml"/><Relationship Id="rId49" Type="http://schemas.openxmlformats.org/officeDocument/2006/relationships/slideLayout" Target="../slideLayouts/slideLayout62.xml"/><Relationship Id="rId48" Type="http://schemas.openxmlformats.org/officeDocument/2006/relationships/slideLayout" Target="../slideLayouts/slideLayout61.xml"/><Relationship Id="rId47" Type="http://schemas.openxmlformats.org/officeDocument/2006/relationships/slideLayout" Target="../slideLayouts/slideLayout60.xml"/><Relationship Id="rId46" Type="http://schemas.openxmlformats.org/officeDocument/2006/relationships/slideLayout" Target="../slideLayouts/slideLayout59.xml"/><Relationship Id="rId45" Type="http://schemas.openxmlformats.org/officeDocument/2006/relationships/slideLayout" Target="../slideLayouts/slideLayout58.xml"/><Relationship Id="rId44" Type="http://schemas.openxmlformats.org/officeDocument/2006/relationships/slideLayout" Target="../slideLayouts/slideLayout57.xml"/><Relationship Id="rId43" Type="http://schemas.openxmlformats.org/officeDocument/2006/relationships/slideLayout" Target="../slideLayouts/slideLayout56.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40" Type="http://schemas.openxmlformats.org/officeDocument/2006/relationships/slideLayout" Target="../slideLayouts/slideLayout53.xml"/><Relationship Id="rId4" Type="http://schemas.openxmlformats.org/officeDocument/2006/relationships/slideLayout" Target="../slideLayouts/slideLayout17.xml"/><Relationship Id="rId39" Type="http://schemas.openxmlformats.org/officeDocument/2006/relationships/slideLayout" Target="../slideLayouts/slideLayout52.xml"/><Relationship Id="rId38" Type="http://schemas.openxmlformats.org/officeDocument/2006/relationships/slideLayout" Target="../slideLayouts/slideLayout51.xml"/><Relationship Id="rId37" Type="http://schemas.openxmlformats.org/officeDocument/2006/relationships/slideLayout" Target="../slideLayouts/slideLayout50.xml"/><Relationship Id="rId36" Type="http://schemas.openxmlformats.org/officeDocument/2006/relationships/slideLayout" Target="../slideLayouts/slideLayout49.xml"/><Relationship Id="rId35" Type="http://schemas.openxmlformats.org/officeDocument/2006/relationships/slideLayout" Target="../slideLayouts/slideLayout48.xml"/><Relationship Id="rId34" Type="http://schemas.openxmlformats.org/officeDocument/2006/relationships/slideLayout" Target="../slideLayouts/slideLayout47.xml"/><Relationship Id="rId33" Type="http://schemas.openxmlformats.org/officeDocument/2006/relationships/slideLayout" Target="../slideLayouts/slideLayout46.xml"/><Relationship Id="rId32" Type="http://schemas.openxmlformats.org/officeDocument/2006/relationships/slideLayout" Target="../slideLayouts/slideLayout45.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3" Type="http://schemas.openxmlformats.org/officeDocument/2006/relationships/slideLayout" Target="../slideLayouts/slideLayout16.xml"/><Relationship Id="rId29" Type="http://schemas.openxmlformats.org/officeDocument/2006/relationships/slideLayout" Target="../slideLayouts/slideLayout42.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0" Type="http://schemas.openxmlformats.org/officeDocument/2006/relationships/slideLayout" Target="../slideLayouts/slideLayout33.xml"/><Relationship Id="rId2" Type="http://schemas.openxmlformats.org/officeDocument/2006/relationships/slideLayout" Target="../slideLayouts/slideLayout15.xml"/><Relationship Id="rId19" Type="http://schemas.openxmlformats.org/officeDocument/2006/relationships/slideLayout" Target="../slideLayouts/slideLayout32.xml"/><Relationship Id="rId18" Type="http://schemas.openxmlformats.org/officeDocument/2006/relationships/slideLayout" Target="../slideLayouts/slideLayout31.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7016751" y="4076700"/>
            <a:ext cx="1862667"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a:p>
          </p:txBody>
        </p:sp>
      </p:grpSp>
      <p:sp>
        <p:nvSpPr>
          <p:cNvPr id="1027" name="未知"/>
          <p:cNvSpPr>
            <a:spLocks noChangeAspect="1"/>
          </p:cNvSpPr>
          <p:nvPr/>
        </p:nvSpPr>
        <p:spPr>
          <a:xfrm>
            <a:off x="2840567" y="4749800"/>
            <a:ext cx="9351433" cy="2135188"/>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a:p>
        </p:txBody>
      </p:sp>
      <p:sp>
        <p:nvSpPr>
          <p:cNvPr id="1028" name="Rectangle 13"/>
          <p:cNvSpPr>
            <a:spLocks noGrp="1"/>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Rectangle 1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Rectangle 1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190C97C-0095-2443-AC12-FA4CBA4ACD4D}" type="slidenum">
              <a:rPr lang="en-US" smtClean="0"/>
            </a:fld>
            <a:endParaRPr lang="en-US"/>
          </a:p>
        </p:txBody>
      </p:sp>
    </p:spTree>
  </p:cSld>
  <p:clrMap bg1="dk2" tx1="lt1" bg2="dk1"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0.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5.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8.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6.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922020"/>
          </a:xfrm>
          <a:prstGeom prst="rect">
            <a:avLst/>
          </a:prstGeom>
          <a:noFill/>
        </p:spPr>
        <p:txBody>
          <a:bodyPr wrap="square" lIns="91440" tIns="45720" rIns="91440" bIns="45720" rtlCol="0" anchor="t">
            <a:spAutoFit/>
          </a:bodyPr>
          <a:lstStyle/>
          <a:p>
            <a:r>
              <a:rPr lang="en-US" dirty="0">
                <a:solidFill>
                  <a:schemeClr val="bg2"/>
                </a:solidFill>
                <a:latin typeface="Arial Rounded MT Bold" panose="020F0704030504030204" charset="0"/>
                <a:ea typeface="SF Pro" pitchFamily="2" charset="0"/>
                <a:cs typeface="Arial Rounded MT Bold" panose="020F0704030504030204" charset="0"/>
              </a:rPr>
              <a:t>Mohammad Habeebulla Arshad</a:t>
            </a:r>
            <a:endParaRPr lang="en-US" dirty="0">
              <a:solidFill>
                <a:schemeClr val="bg2"/>
              </a:solidFill>
              <a:latin typeface="Arial Rounded MT Bold" panose="020F0704030504030204" charset="0"/>
              <a:ea typeface="SF Pro" pitchFamily="2" charset="0"/>
              <a:cs typeface="Arial Rounded MT Bold" panose="020F0704030504030204" charset="0"/>
            </a:endParaRPr>
          </a:p>
          <a:p>
            <a:r>
              <a:rPr lang="en-US" dirty="0">
                <a:solidFill>
                  <a:schemeClr val="bg2"/>
                </a:solidFill>
                <a:latin typeface="Arial Rounded MT Bold" panose="020F0704030504030204" charset="0"/>
                <a:ea typeface="SF Pro" pitchFamily="2" charset="0"/>
                <a:cs typeface="Arial Rounded MT Bold" panose="020F0704030504030204" charset="0"/>
              </a:rPr>
              <a:t>23rd July 2022</a:t>
            </a:r>
            <a:endParaRPr lang="en-US" dirty="0">
              <a:solidFill>
                <a:schemeClr val="bg2"/>
              </a:solidFill>
              <a:latin typeface="Arial Rounded MT Bold" panose="020F0704030504030204" charset="0"/>
              <a:ea typeface="SF Pro" pitchFamily="2" charset="0"/>
              <a:cs typeface="Arial Rounded MT Bold" panose="020F0704030504030204"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smtClean="0">
              <a:latin typeface="Arial Rounded MT Bold" panose="020F0704030504030204" charset="0"/>
              <a:cs typeface="Arial Rounded MT Bold" panose="020F0704030504030204" charset="0"/>
            </a:endParaRPr>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rial Rounded MT Bold" panose="020F0704030504030204" charset="0"/>
                <a:cs typeface="Arial Rounded MT Bold" panose="020F0704030504030204" charset="0"/>
              </a:rPr>
              <a:t>We performed exploratory data analysis and determined the training labels.</a:t>
            </a:r>
            <a:endParaRPr lang="en-US" sz="2200" dirty="0">
              <a:solidFill>
                <a:schemeClr val="accent3">
                  <a:lumMod val="25000"/>
                </a:schemeClr>
              </a:solidFill>
              <a:latin typeface="Arial Rounded MT Bold" panose="020F0704030504030204" charset="0"/>
              <a:cs typeface="Arial Rounded MT Bold" panose="020F0704030504030204" charset="0"/>
            </a:endParaRPr>
          </a:p>
          <a:p>
            <a:r>
              <a:rPr lang="en-US" sz="2200" dirty="0">
                <a:solidFill>
                  <a:schemeClr val="accent3">
                    <a:lumMod val="25000"/>
                  </a:schemeClr>
                </a:solidFill>
                <a:latin typeface="Arial Rounded MT Bold" panose="020F0704030504030204" charset="0"/>
                <a:cs typeface="Arial Rounded MT Bold" panose="020F0704030504030204" charset="0"/>
              </a:rPr>
              <a:t>We calculated the number of launches at each site, and the number and occurrence of each orbits</a:t>
            </a:r>
            <a:endParaRPr lang="en-US" sz="2200" dirty="0">
              <a:solidFill>
                <a:schemeClr val="accent3">
                  <a:lumMod val="25000"/>
                </a:schemeClr>
              </a:solidFill>
              <a:latin typeface="Arial Rounded MT Bold" panose="020F0704030504030204" charset="0"/>
              <a:cs typeface="Arial Rounded MT Bold" panose="020F0704030504030204" charset="0"/>
            </a:endParaRPr>
          </a:p>
          <a:p>
            <a:r>
              <a:rPr lang="en-US" sz="2200" dirty="0">
                <a:solidFill>
                  <a:schemeClr val="accent3">
                    <a:lumMod val="25000"/>
                  </a:schemeClr>
                </a:solidFill>
                <a:latin typeface="Arial Rounded MT Bold" panose="020F0704030504030204" charset="0"/>
                <a:cs typeface="Arial Rounded MT Bold" panose="020F0704030504030204" charset="0"/>
              </a:rPr>
              <a:t>We created landing outcome label from outcome column and exported the results to csv.</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The link to the notebook is </a:t>
            </a:r>
            <a:r>
              <a:rPr lang="en-US" sz="2200" dirty="0">
                <a:solidFill>
                  <a:srgbClr val="1C7DDB"/>
                </a:solidFill>
                <a:latin typeface="Arial Rounded MT Bold" panose="020F0704030504030204" charset="0"/>
                <a:cs typeface="Arial Rounded MT Bold" panose="020F0704030504030204" charset="0"/>
              </a:rPr>
              <a:t>https://github.com/Habster2k1/IBM-Data-Science-Capstone-SpaceX-main/blob/main/Data%20Wrangling.ipynb</a:t>
            </a:r>
            <a:endParaRPr lang="en-US" sz="2200" dirty="0">
              <a:solidFill>
                <a:srgbClr val="1C7DDB"/>
              </a:solidFill>
              <a:latin typeface="Arial Rounded MT Bold" panose="020F0704030504030204" charset="0"/>
              <a:cs typeface="Arial Rounded MT Bold" panose="020F0704030504030204" charset="0"/>
            </a:endParaRPr>
          </a:p>
          <a:p>
            <a:endParaRPr lang="en-US" dirty="0">
              <a:latin typeface="Arial Rounded MT Bold" panose="020F0704030504030204" charset="0"/>
              <a:cs typeface="Arial Rounded MT Bold" panose="020F070403050403020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Data Wrangling</a:t>
            </a:r>
            <a:endParaRPr lang="en-US" dirty="0">
              <a:solidFill>
                <a:srgbClr val="0B49CB"/>
              </a:solidFill>
              <a:latin typeface="Arial Rounded MT Bold" panose="020F0704030504030204" charset="0"/>
              <a:cs typeface="Arial Rounded MT Bold" panose="020F0704030504030204" charset="0"/>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Arial Rounded MT Bold" panose="020F0704030504030204" charset="0"/>
              <a:cs typeface="Arial Rounded MT Bold" panose="020F0704030504030204" charset="0"/>
            </a:endParaRPr>
          </a:p>
          <a:p>
            <a:endParaRPr lang="en-US" dirty="0">
              <a:latin typeface="Arial Rounded MT Bold" panose="020F0704030504030204" charset="0"/>
              <a:cs typeface="Arial Rounded MT Bold" panose="020F0704030504030204" charset="0"/>
            </a:endParaRPr>
          </a:p>
          <a:p>
            <a:endParaRPr lang="en-US" dirty="0">
              <a:latin typeface="Arial Rounded MT Bold" panose="020F0704030504030204" charset="0"/>
              <a:cs typeface="Arial Rounded MT Bold" panose="020F0704030504030204" charset="0"/>
            </a:endParaRPr>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dirty="0" smtClean="0">
              <a:latin typeface="Arial Rounded MT Bold" panose="020F0704030504030204" charset="0"/>
              <a:cs typeface="Arial Rounded MT Bold" panose="020F0704030504030204" charset="0"/>
            </a:endParaRPr>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rial Rounded MT Bold" panose="020F0704030504030204" charset="0"/>
              <a:cs typeface="Arial Rounded MT Bold" panose="020F0704030504030204" charset="0"/>
            </a:endParaRPr>
          </a:p>
          <a:p>
            <a:endParaRPr lang="en-US" dirty="0">
              <a:latin typeface="Arial Rounded MT Bold" panose="020F0704030504030204" charset="0"/>
              <a:cs typeface="Arial Rounded MT Bold" panose="020F07040305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EDA with Data Visualization</a:t>
            </a:r>
            <a:endParaRPr lang="en-US" dirty="0">
              <a:solidFill>
                <a:srgbClr val="0B49CB"/>
              </a:solidFill>
              <a:latin typeface="Arial Rounded MT Bold" panose="020F0704030504030204" charset="0"/>
              <a:cs typeface="Arial Rounded MT Bold" panose="020F0704030504030204" charset="0"/>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The link to the notebook is </a:t>
            </a:r>
            <a:r>
              <a:rPr lang="en-US" sz="2200" dirty="0">
                <a:solidFill>
                  <a:srgbClr val="1C7DDB"/>
                </a:solidFill>
                <a:latin typeface="Arial Rounded MT Bold" panose="020F0704030504030204" charset="0"/>
                <a:cs typeface="Arial Rounded MT Bold" panose="020F0704030504030204" charset="0"/>
              </a:rPr>
              <a:t>https://github.com/Habster2k1/IBM-Data-Science-Capstone-SpaceX-main/blob/main/EDA%20with%20Data%20Visualization.ipynb</a:t>
            </a:r>
            <a:endParaRPr lang="en-US" sz="2200" dirty="0">
              <a:solidFill>
                <a:srgbClr val="1C7DDB"/>
              </a:solidFill>
              <a:latin typeface="Arial Rounded MT Bold" panose="020F0704030504030204" charset="0"/>
              <a:cs typeface="Arial Rounded MT Bold" panose="020F0704030504030204" charset="0"/>
            </a:endParaRPr>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smtClean="0">
              <a:latin typeface="Arial Rounded MT Bold" panose="020F0704030504030204" charset="0"/>
              <a:cs typeface="Arial Rounded MT Bold" panose="020F0704030504030204" charset="0"/>
            </a:endParaRPr>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loaded the SpaceX dataset into a PostgreSQL database without leaving the </a:t>
            </a:r>
            <a:r>
              <a:rPr lang="en-US" sz="2200" dirty="0" err="1">
                <a:solidFill>
                  <a:schemeClr val="accent3">
                    <a:lumMod val="25000"/>
                  </a:schemeClr>
                </a:solidFill>
                <a:latin typeface="Arial Rounded MT Bold" panose="020F0704030504030204" charset="0"/>
                <a:cs typeface="Arial Rounded MT Bold" panose="020F0704030504030204" charset="0"/>
              </a:rPr>
              <a:t>jupyter</a:t>
            </a:r>
            <a:r>
              <a:rPr lang="en-US" sz="2200" dirty="0">
                <a:solidFill>
                  <a:schemeClr val="accent3">
                    <a:lumMod val="25000"/>
                  </a:schemeClr>
                </a:solidFill>
                <a:latin typeface="Arial Rounded MT Bold" panose="020F0704030504030204" charset="0"/>
                <a:cs typeface="Arial Rounded MT Bold" panose="020F0704030504030204" charset="0"/>
              </a:rPr>
              <a:t> notebook.</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applied EDA with SQL to get insight from the data. We wrote queries to find out for instance:</a:t>
            </a:r>
            <a:endParaRPr lang="en-US" sz="22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700" dirty="0">
                <a:solidFill>
                  <a:schemeClr val="bg2">
                    <a:lumMod val="50000"/>
                  </a:schemeClr>
                </a:solidFill>
                <a:latin typeface="Arial Rounded MT Bold" panose="020F0704030504030204" charset="0"/>
                <a:cs typeface="Arial Rounded MT Bold" panose="020F0704030504030204" charset="0"/>
              </a:rPr>
              <a:t>The names of unique launch sites in the space mission.</a:t>
            </a:r>
            <a:endParaRPr lang="en-US" sz="1700" dirty="0">
              <a:solidFill>
                <a:schemeClr val="bg2">
                  <a:lumMod val="50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700" dirty="0">
                <a:solidFill>
                  <a:schemeClr val="bg2">
                    <a:lumMod val="50000"/>
                  </a:schemeClr>
                </a:solidFill>
                <a:latin typeface="Arial Rounded MT Bold" panose="020F0704030504030204" charset="0"/>
                <a:cs typeface="Arial Rounded MT Bold" panose="020F0704030504030204" charset="0"/>
              </a:rPr>
              <a:t>The total payload mass carried by boosters launched by NASA (CRS)</a:t>
            </a:r>
            <a:endParaRPr lang="en-US" sz="1700" dirty="0">
              <a:solidFill>
                <a:schemeClr val="bg2">
                  <a:lumMod val="50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700" dirty="0">
                <a:solidFill>
                  <a:schemeClr val="bg2">
                    <a:lumMod val="50000"/>
                  </a:schemeClr>
                </a:solidFill>
                <a:latin typeface="Arial Rounded MT Bold" panose="020F0704030504030204" charset="0"/>
                <a:cs typeface="Arial Rounded MT Bold" panose="020F0704030504030204" charset="0"/>
              </a:rPr>
              <a:t>The average payload mass carried by booster version F9 v1.1</a:t>
            </a:r>
            <a:endParaRPr lang="en-US" sz="1700" dirty="0">
              <a:solidFill>
                <a:schemeClr val="bg2">
                  <a:lumMod val="50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700" dirty="0">
                <a:solidFill>
                  <a:schemeClr val="bg2">
                    <a:lumMod val="50000"/>
                  </a:schemeClr>
                </a:solidFill>
                <a:latin typeface="Arial Rounded MT Bold" panose="020F0704030504030204" charset="0"/>
                <a:cs typeface="Arial Rounded MT Bold" panose="020F0704030504030204" charset="0"/>
              </a:rPr>
              <a:t>The total number of successful and failure mission outcomes</a:t>
            </a:r>
            <a:endParaRPr lang="en-US" sz="1700" dirty="0">
              <a:solidFill>
                <a:schemeClr val="bg2">
                  <a:lumMod val="50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700" dirty="0">
                <a:solidFill>
                  <a:schemeClr val="bg2">
                    <a:lumMod val="50000"/>
                  </a:schemeClr>
                </a:solidFill>
                <a:latin typeface="Arial Rounded MT Bold" panose="020F0704030504030204" charset="0"/>
                <a:cs typeface="Arial Rounded MT Bold" panose="020F0704030504030204" charset="0"/>
              </a:rPr>
              <a:t>The failed landing outcomes in drone ship, their booster version and launch site names.</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The link to the notebook is </a:t>
            </a:r>
            <a:r>
              <a:rPr lang="en-US" sz="2200" dirty="0">
                <a:solidFill>
                  <a:srgbClr val="1C7DDB"/>
                </a:solidFill>
                <a:latin typeface="Arial Rounded MT Bold" panose="020F0704030504030204" charset="0"/>
                <a:cs typeface="Arial Rounded MT Bold" panose="020F0704030504030204" charset="0"/>
              </a:rPr>
              <a:t>https://github.com/Habster2k1/IBM-Data-Science-Capstone-SpaceX-main/blob/main/EDA%20with%20SQL.ipynb</a:t>
            </a:r>
            <a:endParaRPr lang="en-US" sz="2200" dirty="0">
              <a:solidFill>
                <a:srgbClr val="1C7DDB"/>
              </a:solidFill>
              <a:latin typeface="Arial Rounded MT Bold" panose="020F0704030504030204" charset="0"/>
              <a:cs typeface="Arial Rounded MT Bold" panose="020F0704030504030204" charset="0"/>
            </a:endParaRPr>
          </a:p>
          <a:p>
            <a:pPr marL="0" indent="0">
              <a:lnSpc>
                <a:spcPct val="100000"/>
              </a:lnSpc>
              <a:spcBef>
                <a:spcPts val="1400"/>
              </a:spcBef>
              <a:buNone/>
            </a:pPr>
            <a:endParaRPr lang="en-US" sz="2200" dirty="0">
              <a:solidFill>
                <a:schemeClr val="accent3">
                  <a:lumMod val="25000"/>
                </a:schemeClr>
              </a:solidFill>
              <a:latin typeface="Arial Rounded MT Bold" panose="020F0704030504030204" charset="0"/>
              <a:cs typeface="Arial Rounded MT Bold" panose="020F0704030504030204" charset="0"/>
            </a:endParaRPr>
          </a:p>
          <a:p>
            <a:pPr marL="0" indent="0">
              <a:lnSpc>
                <a:spcPct val="100000"/>
              </a:lnSpc>
              <a:spcBef>
                <a:spcPts val="1400"/>
              </a:spcBef>
              <a:buNone/>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endParaRPr lang="en-US" dirty="0">
              <a:latin typeface="Arial Rounded MT Bold" panose="020F0704030504030204" charset="0"/>
              <a:cs typeface="Arial Rounded MT Bold" panose="020F0704030504030204" charset="0"/>
            </a:endParaRPr>
          </a:p>
          <a:p>
            <a:endParaRPr lang="en-US" dirty="0">
              <a:latin typeface="Arial Rounded MT Bold" panose="020F0704030504030204" charset="0"/>
              <a:cs typeface="Arial Rounded MT Bold" panose="020F0704030504030204" charset="0"/>
            </a:endParaRPr>
          </a:p>
          <a:p>
            <a:endParaRPr lang="en-US" dirty="0">
              <a:latin typeface="Arial Rounded MT Bold" panose="020F0704030504030204" charset="0"/>
              <a:cs typeface="Arial Rounded MT Bold" panose="020F07040305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EDA with SQL</a:t>
            </a:r>
            <a:endParaRPr lang="en-US" dirty="0">
              <a:solidFill>
                <a:srgbClr val="0B49CB"/>
              </a:solidFill>
              <a:latin typeface="Arial Rounded MT Bold" panose="020F0704030504030204" charset="0"/>
              <a:cs typeface="Arial Rounded MT Bold" panose="020F07040305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smtClean="0">
              <a:latin typeface="Arial Rounded MT Bold" panose="020F0704030504030204" charset="0"/>
              <a:cs typeface="Arial Rounded MT Bold" panose="020F0704030504030204" charset="0"/>
            </a:endParaRPr>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assigned the feature launch outcomes (failure or success) to class 0 and 1.i.e., 0 for failure, and 1 for success.</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Using the color-labeled marker clusters, we identified which launch sites have relatively high success rate. </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calculated the distances between a launch site to its proximities. We answered some question for instance:</a:t>
            </a:r>
            <a:endParaRPr lang="en-US" sz="22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bg2">
                    <a:lumMod val="50000"/>
                  </a:schemeClr>
                </a:solidFill>
                <a:latin typeface="Arial Rounded MT Bold" panose="020F0704030504030204" charset="0"/>
                <a:cs typeface="Arial Rounded MT Bold" panose="020F0704030504030204" charset="0"/>
              </a:rPr>
              <a:t>Are launch sites near railways, highways and coastlines.</a:t>
            </a:r>
            <a:endParaRPr lang="en-US" sz="1800" dirty="0">
              <a:solidFill>
                <a:schemeClr val="bg2">
                  <a:lumMod val="50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bg2">
                    <a:lumMod val="50000"/>
                  </a:schemeClr>
                </a:solidFill>
                <a:latin typeface="Arial Rounded MT Bold" panose="020F0704030504030204" charset="0"/>
                <a:cs typeface="Arial Rounded MT Bold" panose="020F0704030504030204" charset="0"/>
              </a:rPr>
              <a:t>Do launch sites keep certain distance away from cities.</a:t>
            </a:r>
            <a:endParaRPr lang="en-US" sz="1800" dirty="0">
              <a:solidFill>
                <a:schemeClr val="bg2">
                  <a:lumMod val="50000"/>
                </a:schemeClr>
              </a:solidFill>
              <a:latin typeface="Arial Rounded MT Bold" panose="020F0704030504030204" charset="0"/>
              <a:cs typeface="Arial Rounded MT Bold" panose="020F0704030504030204" charset="0"/>
            </a:endParaRPr>
          </a:p>
          <a:p>
            <a:endParaRPr lang="en-US" dirty="0">
              <a:latin typeface="Arial Rounded MT Bold" panose="020F0704030504030204" charset="0"/>
              <a:cs typeface="Arial Rounded MT Bold" panose="020F0704030504030204" charset="0"/>
            </a:endParaRPr>
          </a:p>
          <a:p>
            <a:endParaRPr lang="en-US" dirty="0">
              <a:latin typeface="Arial Rounded MT Bold" panose="020F0704030504030204" charset="0"/>
              <a:cs typeface="Arial Rounded MT Bold" panose="020F07040305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Build an Interactive Map with Folium</a:t>
            </a:r>
            <a:endParaRPr lang="en-US" dirty="0">
              <a:solidFill>
                <a:srgbClr val="0B49CB"/>
              </a:solidFill>
              <a:latin typeface="Arial Rounded MT Bold" panose="020F0704030504030204" charset="0"/>
              <a:cs typeface="Arial Rounded MT Bold" panose="020F070403050403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smtClean="0">
              <a:latin typeface="Arial Rounded MT Bold" panose="020F0704030504030204" charset="0"/>
              <a:cs typeface="Arial Rounded MT Bold" panose="020F0704030504030204" charset="0"/>
            </a:endParaRPr>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built an interactive dashboard with Plotly dash</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plotted pie charts showing the total launches by a certain sites</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plotted scatter graph showing the relationship with Outcome and Payload Mass (Kg) for the different booster version.</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The link to the notebook is</a:t>
            </a:r>
            <a:r>
              <a:rPr lang="en-US" sz="2200" dirty="0">
                <a:solidFill>
                  <a:schemeClr val="bg1">
                    <a:lumMod val="75000"/>
                  </a:schemeClr>
                </a:solidFill>
                <a:latin typeface="Arial Rounded MT Bold" panose="020F0704030504030204" charset="0"/>
                <a:cs typeface="Arial Rounded MT Bold" panose="020F0704030504030204" charset="0"/>
              </a:rPr>
              <a:t> https://github.com/Habster2k1/IBM-Data-Science-Capstone-SpaceX-main/blob/main/app.py</a:t>
            </a:r>
            <a:endParaRPr lang="en-US" sz="2200" dirty="0">
              <a:solidFill>
                <a:schemeClr val="bg1">
                  <a:lumMod val="75000"/>
                </a:schemeClr>
              </a:solidFill>
              <a:latin typeface="Arial Rounded MT Bold" panose="020F0704030504030204" charset="0"/>
              <a:cs typeface="Arial Rounded MT Bold" panose="020F0704030504030204" charset="0"/>
            </a:endParaRPr>
          </a:p>
          <a:p>
            <a:endParaRPr lang="en-US" sz="2200" dirty="0">
              <a:solidFill>
                <a:schemeClr val="bg1">
                  <a:lumMod val="75000"/>
                </a:schemeClr>
              </a:solidFill>
              <a:latin typeface="Arial Rounded MT Bold" panose="020F0704030504030204" charset="0"/>
              <a:cs typeface="Arial Rounded MT Bold" panose="020F07040305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Build a Dashboard with Plotly Dash</a:t>
            </a:r>
            <a:endParaRPr lang="en-US" dirty="0">
              <a:solidFill>
                <a:srgbClr val="0B49CB"/>
              </a:solidFill>
              <a:latin typeface="Arial Rounded MT Bold" panose="020F0704030504030204" charset="0"/>
              <a:cs typeface="Arial Rounded MT Bold" panose="020F070403050403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smtClean="0">
              <a:latin typeface="Arial Rounded MT Bold" panose="020F0704030504030204" charset="0"/>
              <a:cs typeface="Arial Rounded MT Bold" panose="020F0704030504030204" charset="0"/>
            </a:endParaRPr>
          </a:p>
        </p:txBody>
      </p:sp>
      <p:sp>
        <p:nvSpPr>
          <p:cNvPr id="5" name="Content Placeholder 4"/>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loaded the data using </a:t>
            </a:r>
            <a:r>
              <a:rPr lang="en-US" sz="2200" dirty="0" err="1">
                <a:solidFill>
                  <a:schemeClr val="accent3">
                    <a:lumMod val="25000"/>
                  </a:schemeClr>
                </a:solidFill>
                <a:latin typeface="Arial Rounded MT Bold" panose="020F0704030504030204" charset="0"/>
                <a:cs typeface="Arial Rounded MT Bold" panose="020F0704030504030204" charset="0"/>
              </a:rPr>
              <a:t>numpy</a:t>
            </a:r>
            <a:r>
              <a:rPr lang="en-US" sz="2200" dirty="0">
                <a:solidFill>
                  <a:schemeClr val="accent3">
                    <a:lumMod val="25000"/>
                  </a:schemeClr>
                </a:solidFill>
                <a:latin typeface="Arial Rounded MT Bold" panose="020F0704030504030204" charset="0"/>
                <a:cs typeface="Arial Rounded MT Bold" panose="020F0704030504030204" charset="0"/>
              </a:rPr>
              <a:t> and pandas, transformed the data, split our data into training and testing.</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built different machine learning models and tune different hyperparameters using </a:t>
            </a:r>
            <a:r>
              <a:rPr lang="en-US" sz="2200" dirty="0" err="1">
                <a:solidFill>
                  <a:schemeClr val="accent3">
                    <a:lumMod val="25000"/>
                  </a:schemeClr>
                </a:solidFill>
                <a:latin typeface="Arial Rounded MT Bold" panose="020F0704030504030204" charset="0"/>
                <a:cs typeface="Arial Rounded MT Bold" panose="020F0704030504030204" charset="0"/>
              </a:rPr>
              <a:t>GridSearchCV</a:t>
            </a:r>
            <a:r>
              <a:rPr lang="en-US" sz="2200" dirty="0">
                <a:solidFill>
                  <a:schemeClr val="accent3">
                    <a:lumMod val="25000"/>
                  </a:schemeClr>
                </a:solidFill>
                <a:latin typeface="Arial Rounded MT Bold" panose="020F0704030504030204" charset="0"/>
                <a:cs typeface="Arial Rounded MT Bold" panose="020F0704030504030204" charset="0"/>
              </a:rPr>
              <a:t>.</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used accuracy as the metric for our model, improved the model using feature engineering and algorithm tuning.</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found the best performing classification model.</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The link to the notebook is </a:t>
            </a:r>
            <a:r>
              <a:rPr lang="en-US" sz="2200" dirty="0">
                <a:solidFill>
                  <a:srgbClr val="1C7DDB"/>
                </a:solidFill>
                <a:latin typeface="Arial Rounded MT Bold" panose="020F0704030504030204" charset="0"/>
                <a:cs typeface="Arial Rounded MT Bold" panose="020F0704030504030204" charset="0"/>
              </a:rPr>
              <a:t>https://github.com/Habster2k1/IBM-Data-Science-Capstone-SpaceX-main/blob/main/Machine%20Learning%20Prediction.ipynb</a:t>
            </a:r>
            <a:endParaRPr lang="en-US" sz="2200" dirty="0">
              <a:solidFill>
                <a:srgbClr val="1C7DDB"/>
              </a:solidFill>
              <a:latin typeface="Arial Rounded MT Bold" panose="020F0704030504030204" charset="0"/>
              <a:cs typeface="Arial Rounded MT Bold" panose="020F0704030504030204" charset="0"/>
            </a:endParaRPr>
          </a:p>
          <a:p>
            <a:endParaRPr lang="en-US" dirty="0">
              <a:latin typeface="Arial Rounded MT Bold" panose="020F0704030504030204" charset="0"/>
              <a:cs typeface="Arial Rounded MT Bold" panose="020F07040305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Predictive Analysis (Classification)</a:t>
            </a:r>
            <a:endParaRPr lang="en-US" dirty="0">
              <a:solidFill>
                <a:srgbClr val="0B49CB"/>
              </a:solidFill>
              <a:latin typeface="Arial Rounded MT Bold" panose="020F0704030504030204" charset="0"/>
              <a:cs typeface="Arial Rounded MT Bold" panose="020F0704030504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Rounded MT Bold" panose="020F0704030504030204" charset="0"/>
                <a:cs typeface="Arial Rounded MT Bold" panose="020F0704030504030204" charset="0"/>
              </a:rPr>
            </a:fld>
            <a:endParaRPr lang="en-US" dirty="0" smtClean="0">
              <a:latin typeface="Arial Rounded MT Bold" panose="020F0704030504030204" charset="0"/>
              <a:cs typeface="Arial Rounded MT Bold" panose="020F070403050403020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Executive Summary</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Introduction</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Methodology</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Results</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Conclusion</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Appendix</a:t>
            </a:r>
            <a:endParaRPr lang="en-US" sz="2200" dirty="0">
              <a:solidFill>
                <a:schemeClr val="accent3">
                  <a:lumMod val="25000"/>
                </a:schemeClr>
              </a:solidFill>
              <a:latin typeface="Arial Rounded MT Bold" panose="020F0704030504030204" charset="0"/>
              <a:cs typeface="Arial Rounded MT Bold" panose="020F07040305040302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Outline</a:t>
            </a:r>
            <a:endParaRPr lang="en-US" dirty="0">
              <a:solidFill>
                <a:srgbClr val="0B49CB"/>
              </a:solidFill>
              <a:latin typeface="Arial Rounded MT Bold" panose="020F0704030504030204" charset="0"/>
              <a:cs typeface="Arial Rounded MT Bold" panose="020F070403050403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ounded MT Bold" panose="020F0704030504030204" charset="0"/>
              <a:cs typeface="Arial Rounded MT Bold" panose="020F0704030504030204" charset="0"/>
            </a:endParaRPr>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Rounded MT Bold" panose="020F0704030504030204" charset="0"/>
                <a:ea typeface="+mj-ea"/>
                <a:cs typeface="Arial Rounded MT Bold" panose="020F0704030504030204" charset="0"/>
              </a:rPr>
              <a:t>Launch Success Yearly Trend</a:t>
            </a:r>
            <a:endParaRPr lang="en-US" sz="3600" kern="1200" dirty="0">
              <a:solidFill>
                <a:srgbClr val="0B49CB"/>
              </a:solidFill>
              <a:latin typeface="Arial Rounded MT Bold" panose="020F0704030504030204" charset="0"/>
              <a:ea typeface="+mj-ea"/>
              <a:cs typeface="Arial Rounded MT Bold" panose="020F0704030504030204" charset="0"/>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rial Rounded MT Bold" panose="020F0704030504030204" charset="0"/>
                <a:cs typeface="Arial Rounded MT Bold" panose="020F0704030504030204" charset="0"/>
              </a:rPr>
              <a:t>From the plot, we can observe that success rate since 2013 kept on increasing till 2020.</a:t>
            </a:r>
            <a:endParaRPr lang="en-US" sz="2200" dirty="0">
              <a:latin typeface="Arial Rounded MT Bold" panose="020F0704030504030204" charset="0"/>
              <a:cs typeface="Arial Rounded MT Bold" panose="020F0704030504030204" charset="0"/>
            </a:endParaRPr>
          </a:p>
          <a:p>
            <a:pPr>
              <a:spcBef>
                <a:spcPts val="1400"/>
              </a:spcBef>
            </a:pPr>
            <a:endParaRPr lang="en-US" sz="2000" dirty="0">
              <a:latin typeface="Arial Rounded MT Bold" panose="020F0704030504030204" charset="0"/>
              <a:cs typeface="Arial Rounded MT Bold" panose="020F0704030504030204" charset="0"/>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Rounded MT Bold" panose="020F0704030504030204" charset="0"/>
                <a:cs typeface="Arial Rounded MT Bold" panose="020F0704030504030204" charset="0"/>
              </a:endParaRPr>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Rounded MT Bold" panose="020F0704030504030204" charset="0"/>
                <a:cs typeface="Arial Rounded MT Bold" panose="020F0704030504030204" charset="0"/>
              </a:endParaRPr>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Rounded MT Bold" panose="020F0704030504030204" charset="0"/>
                <a:cs typeface="Arial Rounded MT Bold" panose="020F0704030504030204" charset="0"/>
              </a:endParaRPr>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ounded MT Bold" panose="020F0704030504030204" charset="0"/>
                <a:cs typeface="Arial Rounded MT Bold" panose="020F0704030504030204" charset="0"/>
              </a:endParaRPr>
            </a:p>
          </p:txBody>
        </p:sp>
      </p:grpSp>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Arial Rounded MT Bold" panose="020F0704030504030204" charset="0"/>
                <a:cs typeface="Arial Rounded MT Bold" panose="020F0704030504030204" charset="0"/>
              </a:rPr>
            </a:fld>
            <a:endParaRPr lang="en-US" sz="1200" smtClean="0">
              <a:solidFill>
                <a:schemeClr val="tx1">
                  <a:tint val="75000"/>
                </a:schemeClr>
              </a:solidFill>
              <a:latin typeface="Arial Rounded MT Bold" panose="020F0704030504030204" charset="0"/>
              <a:cs typeface="Arial Rounded MT Bold" panose="020F0704030504030204" charset="0"/>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ounded MT Bold" panose="020F0704030504030204" charset="0"/>
              <a:cs typeface="Arial Rounded MT Bold" panose="020F0704030504030204" charset="0"/>
            </a:endParaRPr>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rial Rounded MT Bold" panose="020F0704030504030204" charset="0"/>
                <a:ea typeface="+mn-ea"/>
                <a:cs typeface="Arial Rounded MT Bold" panose="020F0704030504030204" charset="0"/>
              </a:rPr>
              <a:t>All Launch Site Names</a:t>
            </a:r>
            <a:endParaRPr kumimoji="0" lang="en-US" sz="3700" b="0" i="0" u="none" strike="noStrike" kern="1200" cap="none" spc="0" normalizeH="0" baseline="0" noProof="0" dirty="0">
              <a:ln>
                <a:noFill/>
              </a:ln>
              <a:solidFill>
                <a:srgbClr val="0B49CB"/>
              </a:solidFill>
              <a:effectLst/>
              <a:uLnTx/>
              <a:uFillTx/>
              <a:latin typeface="Arial Rounded MT Bold" panose="020F0704030504030204" charset="0"/>
              <a:ea typeface="+mn-ea"/>
              <a:cs typeface="Arial Rounded MT Bold" panose="020F0704030504030204" charset="0"/>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rial Rounded MT Bold" panose="020F0704030504030204" charset="0"/>
                <a:cs typeface="Arial Rounded MT Bold" panose="020F0704030504030204" charset="0"/>
              </a:rPr>
              <a:t>We used the key word </a:t>
            </a:r>
            <a:r>
              <a:rPr lang="en-US" sz="2200" b="1" dirty="0">
                <a:latin typeface="Arial Rounded MT Bold" panose="020F0704030504030204" charset="0"/>
                <a:cs typeface="Arial Rounded MT Bold" panose="020F0704030504030204" charset="0"/>
              </a:rPr>
              <a:t>DISTINCT</a:t>
            </a:r>
            <a:r>
              <a:rPr lang="en-US" sz="2200" dirty="0">
                <a:latin typeface="Arial Rounded MT Bold" panose="020F0704030504030204" charset="0"/>
                <a:cs typeface="Arial Rounded MT Bold" panose="020F0704030504030204" charset="0"/>
              </a:rPr>
              <a:t> to show only unique launch sites from the SpaceX data.</a:t>
            </a:r>
            <a:endParaRPr lang="en-US" sz="2200" dirty="0">
              <a:latin typeface="Arial Rounded MT Bold" panose="020F0704030504030204" charset="0"/>
              <a:cs typeface="Arial Rounded MT Bold" panose="020F0704030504030204" charset="0"/>
            </a:endParaRPr>
          </a:p>
          <a:p>
            <a:pPr>
              <a:spcBef>
                <a:spcPts val="1400"/>
              </a:spcBef>
            </a:pPr>
            <a:endParaRPr lang="en-US" sz="2000" dirty="0">
              <a:latin typeface="Arial Rounded MT Bold" panose="020F0704030504030204" charset="0"/>
              <a:cs typeface="Arial Rounded MT Bold" panose="020F0704030504030204" charset="0"/>
            </a:endParaRPr>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Rounded MT Bold" panose="020F0704030504030204" charset="0"/>
                <a:cs typeface="Arial Rounded MT Bold" panose="020F0704030504030204" charset="0"/>
              </a:endParaRPr>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Rounded MT Bold" panose="020F0704030504030204" charset="0"/>
                <a:cs typeface="Arial Rounded MT Bold" panose="020F0704030504030204" charset="0"/>
              </a:endParaRPr>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Rounded MT Bold" panose="020F0704030504030204" charset="0"/>
                <a:cs typeface="Arial Rounded MT Bold" panose="020F0704030504030204" charset="0"/>
              </a:endParaRPr>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ounded MT Bold" panose="020F0704030504030204" charset="0"/>
                <a:cs typeface="Arial Rounded MT Bold" panose="020F0704030504030204" charset="0"/>
              </a:endParaRPr>
            </a:p>
          </p:txBody>
        </p:sp>
      </p:grpSp>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Arial Rounded MT Bold" panose="020F0704030504030204" charset="0"/>
                <a:cs typeface="Arial Rounded MT Bold" panose="020F0704030504030204" charset="0"/>
              </a:rPr>
            </a:fld>
            <a:endParaRPr lang="en-US" sz="1200" smtClean="0">
              <a:solidFill>
                <a:schemeClr val="tx1">
                  <a:tint val="75000"/>
                </a:schemeClr>
              </a:solidFill>
              <a:latin typeface="Arial Rounded MT Bold" panose="020F0704030504030204" charset="0"/>
              <a:cs typeface="Arial Rounded MT Bold" panose="020F0704030504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smtClean="0">
              <a:latin typeface="Arial Rounded MT Bold" panose="020F0704030504030204" charset="0"/>
              <a:cs typeface="Arial Rounded MT Bold" panose="020F0704030504030204" charset="0"/>
            </a:endParaRPr>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used the query above to display 5 records where launch sites begin with `CCA`</a:t>
            </a:r>
            <a:endParaRPr lang="en-US" sz="2200" dirty="0">
              <a:solidFill>
                <a:schemeClr val="accent3">
                  <a:lumMod val="25000"/>
                </a:schemeClr>
              </a:solidFill>
              <a:latin typeface="Arial Rounded MT Bold" panose="020F0704030504030204" charset="0"/>
              <a:cs typeface="Arial Rounded MT Bold" panose="020F07040305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Launch Site Names Begin with 'CCA'</a:t>
            </a:r>
            <a:endParaRPr lang="en-US" dirty="0">
              <a:solidFill>
                <a:srgbClr val="0B49CB"/>
              </a:solidFill>
              <a:latin typeface="Arial Rounded MT Bold" panose="020F0704030504030204" charset="0"/>
              <a:cs typeface="Arial Rounded MT Bold" panose="020F0704030504030204" charset="0"/>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Rounded MT Bold" panose="020F0704030504030204" charset="0"/>
                <a:cs typeface="Arial Rounded MT Bold" panose="020F0704030504030204" charset="0"/>
              </a:rPr>
            </a:fld>
            <a:endParaRPr lang="en-US" dirty="0" smtClean="0">
              <a:latin typeface="Arial Rounded MT Bold" panose="020F0704030504030204" charset="0"/>
              <a:cs typeface="Arial Rounded MT Bold" panose="020F0704030504030204" charset="0"/>
            </a:endParaRPr>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Summary of methodologies</a:t>
            </a:r>
            <a:endParaRPr lang="en-US" sz="22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Data Collection through API</a:t>
            </a:r>
            <a:endParaRPr lang="en-US" sz="18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Data Collection with Web Scraping</a:t>
            </a:r>
            <a:endParaRPr lang="en-US" sz="18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Data Wrangling</a:t>
            </a:r>
            <a:endParaRPr lang="en-US" sz="18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Exploratory Data Analysis with SQL</a:t>
            </a:r>
            <a:endParaRPr lang="en-US" sz="18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Exploratory Data Analysis with Data Visualization</a:t>
            </a:r>
            <a:endParaRPr lang="en-US" sz="18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Interactive Visual Analytics with Folium</a:t>
            </a:r>
            <a:endParaRPr lang="en-US" sz="18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Machine Learning Prediction</a:t>
            </a:r>
            <a:endParaRPr lang="en-US" sz="18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rial Rounded MT Bold" panose="020F0704030504030204" charset="0"/>
                <a:cs typeface="Arial Rounded MT Bold" panose="020F0704030504030204" charset="0"/>
              </a:rPr>
              <a:t>Summary of all results</a:t>
            </a:r>
            <a:endParaRPr lang="en-US" sz="18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Exploratory Data Analysis result</a:t>
            </a:r>
            <a:endParaRPr lang="en-US" sz="18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Interactive analytics in screenshots</a:t>
            </a:r>
            <a:endParaRPr lang="en-US" sz="18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Predictive Analytics result</a:t>
            </a:r>
            <a:endParaRPr lang="en-US" sz="18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Executive Summary</a:t>
            </a:r>
            <a:endParaRPr lang="en-US" dirty="0">
              <a:solidFill>
                <a:srgbClr val="0B49CB"/>
              </a:solidFill>
              <a:latin typeface="Arial Rounded MT Bold" panose="020F0704030504030204" charset="0"/>
              <a:cs typeface="Arial Rounded MT Bold" panose="020F070403050403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Rounded MT Bold" panose="020F0704030504030204" charset="0"/>
                <a:cs typeface="Arial Rounded MT Bold" panose="020F0704030504030204" charset="0"/>
              </a:rPr>
            </a:fld>
            <a:endParaRPr lang="en-US" dirty="0" smtClean="0">
              <a:latin typeface="Arial Rounded MT Bold" panose="020F0704030504030204" charset="0"/>
              <a:cs typeface="Arial Rounded MT Bold" panose="020F070403050403020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Introduction</a:t>
            </a:r>
            <a:endParaRPr lang="en-US" dirty="0">
              <a:solidFill>
                <a:srgbClr val="0B49CB"/>
              </a:solidFill>
              <a:latin typeface="Arial Rounded MT Bold" panose="020F0704030504030204" charset="0"/>
              <a:cs typeface="Arial Rounded MT Bold" panose="020F0704030504030204" charset="0"/>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Project background and context</a:t>
            </a:r>
            <a:endParaRPr lang="en-US" sz="2200" dirty="0">
              <a:solidFill>
                <a:schemeClr val="accent3">
                  <a:lumMod val="25000"/>
                </a:schemeClr>
              </a:solidFill>
              <a:latin typeface="Arial Rounded MT Bold" panose="020F0704030504030204" charset="0"/>
              <a:cs typeface="Arial Rounded MT Bold" panose="020F0704030504030204" charset="0"/>
            </a:endParaRPr>
          </a:p>
          <a:p>
            <a:pPr marL="457200" lvl="1" indent="0" algn="just">
              <a:spcBef>
                <a:spcPts val="1400"/>
              </a:spcBef>
              <a:buNone/>
            </a:pPr>
            <a:r>
              <a:rPr lang="en-US" sz="1800" dirty="0">
                <a:solidFill>
                  <a:schemeClr val="accent3">
                    <a:lumMod val="25000"/>
                  </a:schemeClr>
                </a:solidFill>
                <a:latin typeface="Arial Rounded MT Bold" panose="020F0704030504030204" charset="0"/>
                <a:cs typeface="Arial Rounded MT Bold" panose="020F070403050403020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rial Rounded MT Bold" panose="020F0704030504030204" charset="0"/>
              <a:cs typeface="Arial Rounded MT Bold" panose="020F0704030504030204" charset="0"/>
            </a:endParaRPr>
          </a:p>
          <a:p>
            <a:pPr>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Problems you want to find answers</a:t>
            </a:r>
            <a:endParaRPr lang="en-US" sz="2200" dirty="0">
              <a:solidFill>
                <a:schemeClr val="accent3">
                  <a:lumMod val="25000"/>
                </a:schemeClr>
              </a:solidFill>
              <a:latin typeface="Arial Rounded MT Bold" panose="020F0704030504030204" charset="0"/>
              <a:cs typeface="Arial Rounded MT Bold" panose="020F0704030504030204" charset="0"/>
            </a:endParaRPr>
          </a:p>
          <a:p>
            <a:pPr lvl="1">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What factors determine if the rocket will land successfully?</a:t>
            </a:r>
            <a:endParaRPr lang="en-US" sz="1800" dirty="0">
              <a:solidFill>
                <a:schemeClr val="accent3">
                  <a:lumMod val="25000"/>
                </a:schemeClr>
              </a:solidFill>
              <a:latin typeface="Arial Rounded MT Bold" panose="020F0704030504030204" charset="0"/>
              <a:cs typeface="Arial Rounded MT Bold" panose="020F0704030504030204" charset="0"/>
            </a:endParaRPr>
          </a:p>
          <a:p>
            <a:pPr lvl="1">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The interaction amongst various features that determine the success rate of a successful landing.</a:t>
            </a:r>
            <a:endParaRPr lang="en-US" sz="1800" dirty="0">
              <a:solidFill>
                <a:schemeClr val="accent3">
                  <a:lumMod val="25000"/>
                </a:schemeClr>
              </a:solidFill>
              <a:latin typeface="Arial Rounded MT Bold" panose="020F0704030504030204" charset="0"/>
              <a:cs typeface="Arial Rounded MT Bold" panose="020F0704030504030204" charset="0"/>
            </a:endParaRPr>
          </a:p>
          <a:p>
            <a:pPr lvl="1">
              <a:spcBef>
                <a:spcPts val="1400"/>
              </a:spcBef>
              <a:buFontTx/>
              <a:buChar char="-"/>
            </a:pPr>
            <a:r>
              <a:rPr lang="en-US" sz="1800" dirty="0">
                <a:solidFill>
                  <a:schemeClr val="accent3">
                    <a:lumMod val="25000"/>
                  </a:schemeClr>
                </a:solidFill>
                <a:latin typeface="Arial Rounded MT Bold" panose="020F0704030504030204" charset="0"/>
                <a:cs typeface="Arial Rounded MT Bold" panose="020F0704030504030204" charset="0"/>
              </a:rPr>
              <a:t>What operating conditions needs to be in place to ensure a successful landing program.</a:t>
            </a:r>
            <a:endParaRPr lang="en-US" sz="1800" dirty="0">
              <a:solidFill>
                <a:schemeClr val="accent3">
                  <a:lumMod val="25000"/>
                </a:schemeClr>
              </a:solidFill>
              <a:latin typeface="Arial Rounded MT Bold" panose="020F0704030504030204" charset="0"/>
              <a:cs typeface="Arial Rounded MT Bold" panose="020F070403050403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smtClean="0">
              <a:latin typeface="Arial Rounded MT Bold" panose="020F0704030504030204" charset="0"/>
              <a:cs typeface="Arial Rounded MT Bold" panose="020F0704030504030204" charset="0"/>
            </a:endParaRPr>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rial Rounded MT Bold" panose="020F0704030504030204" charset="0"/>
                <a:cs typeface="Arial Rounded MT Bold" panose="020F0704030504030204" charset="0"/>
              </a:rPr>
              <a:t>We can conclude that:</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The larger the flight amount at a launch site, the greater the success rate at a launch site.</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latin typeface="Arial Rounded MT Bold" panose="020F0704030504030204" charset="0"/>
                <a:cs typeface="Arial Rounded MT Bold" panose="020F0704030504030204" charset="0"/>
              </a:rPr>
              <a:t>Launch success rate started to increase in 2013 till 2020.</a:t>
            </a:r>
            <a:endParaRPr lang="en-US" sz="2200" dirty="0">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Orbits </a:t>
            </a:r>
            <a:r>
              <a:rPr lang="en-US" sz="2200" dirty="0">
                <a:latin typeface="Arial Rounded MT Bold" panose="020F0704030504030204" charset="0"/>
                <a:cs typeface="Arial Rounded MT Bold" panose="020F0704030504030204" charset="0"/>
              </a:rPr>
              <a:t>ES-L1, GEO, HEO, SSO, VLEO had the most success rate.</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KSC LC-39A had the most successful launches of any sites.</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The Decision tree classifier is the best machine learning algorithm for this task.</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Conclusions</a:t>
            </a:r>
            <a:endParaRPr lang="en-US" dirty="0">
              <a:solidFill>
                <a:srgbClr val="0B49CB"/>
              </a:solidFill>
              <a:latin typeface="Arial Rounded MT Bold" panose="020F0704030504030204" charset="0"/>
              <a:cs typeface="Arial Rounded MT Bold" panose="020F070403050403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dirty="0" smtClean="0">
              <a:latin typeface="Arial Rounded MT Bold" panose="020F0704030504030204" charset="0"/>
              <a:cs typeface="Arial Rounded MT Bold" panose="020F0704030504030204" charset="0"/>
            </a:endParaRPr>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rial Rounded MT Bold" panose="020F0704030504030204" charset="0"/>
                <a:cs typeface="Arial Rounded MT Bold" panose="020F0704030504030204" charset="0"/>
              </a:rPr>
              <a:t>Executive Summary</a:t>
            </a:r>
            <a:endParaRPr lang="en-US" sz="8800" dirty="0">
              <a:solidFill>
                <a:srgbClr val="0B49CB"/>
              </a:solidFill>
              <a:latin typeface="Arial Rounded MT Bold" panose="020F0704030504030204" charset="0"/>
              <a:cs typeface="Arial Rounded MT Bold" panose="020F0704030504030204" charset="0"/>
            </a:endParaRPr>
          </a:p>
          <a:p>
            <a:pPr>
              <a:lnSpc>
                <a:spcPct val="120000"/>
              </a:lnSpc>
              <a:spcBef>
                <a:spcPts val="1400"/>
              </a:spcBef>
            </a:pPr>
            <a:r>
              <a:rPr lang="en-US" sz="8800" dirty="0">
                <a:solidFill>
                  <a:schemeClr val="accent3">
                    <a:lumMod val="25000"/>
                  </a:schemeClr>
                </a:solidFill>
                <a:latin typeface="Arial Rounded MT Bold" panose="020F0704030504030204" charset="0"/>
                <a:cs typeface="Arial Rounded MT Bold" panose="020F0704030504030204" charset="0"/>
              </a:rPr>
              <a:t>Data collection methodology:</a:t>
            </a:r>
            <a:endParaRPr lang="en-US" sz="8800" dirty="0">
              <a:solidFill>
                <a:schemeClr val="accent3">
                  <a:lumMod val="25000"/>
                </a:schemeClr>
              </a:solidFill>
              <a:latin typeface="Arial Rounded MT Bold" panose="020F0704030504030204" charset="0"/>
              <a:cs typeface="Arial Rounded MT Bold" panose="020F0704030504030204" charset="0"/>
            </a:endParaRPr>
          </a:p>
          <a:p>
            <a:pPr lvl="1">
              <a:lnSpc>
                <a:spcPct val="120000"/>
              </a:lnSpc>
              <a:spcBef>
                <a:spcPts val="1400"/>
              </a:spcBef>
            </a:pPr>
            <a:r>
              <a:rPr lang="en-US" sz="7600" dirty="0">
                <a:solidFill>
                  <a:schemeClr val="bg2">
                    <a:lumMod val="50000"/>
                  </a:schemeClr>
                </a:solidFill>
                <a:latin typeface="Arial Rounded MT Bold" panose="020F0704030504030204" charset="0"/>
                <a:cs typeface="Arial Rounded MT Bold" panose="020F0704030504030204" charset="0"/>
              </a:rPr>
              <a:t>Data was collected using SpaceX API and web scraping from Wikipedia. </a:t>
            </a:r>
            <a:endParaRPr lang="en-US" sz="7600" dirty="0">
              <a:solidFill>
                <a:schemeClr val="bg2">
                  <a:lumMod val="50000"/>
                </a:schemeClr>
              </a:solidFill>
              <a:latin typeface="Arial Rounded MT Bold" panose="020F0704030504030204" charset="0"/>
              <a:cs typeface="Arial Rounded MT Bold" panose="020F0704030504030204" charset="0"/>
            </a:endParaRPr>
          </a:p>
          <a:p>
            <a:pPr>
              <a:lnSpc>
                <a:spcPct val="120000"/>
              </a:lnSpc>
              <a:spcBef>
                <a:spcPts val="1400"/>
              </a:spcBef>
            </a:pPr>
            <a:r>
              <a:rPr lang="en-US" sz="8800" dirty="0">
                <a:solidFill>
                  <a:schemeClr val="accent3">
                    <a:lumMod val="25000"/>
                  </a:schemeClr>
                </a:solidFill>
                <a:latin typeface="Arial Rounded MT Bold" panose="020F0704030504030204" charset="0"/>
                <a:cs typeface="Arial Rounded MT Bold" panose="020F0704030504030204" charset="0"/>
              </a:rPr>
              <a:t>Perform data wrangling</a:t>
            </a:r>
            <a:endParaRPr lang="en-US" sz="8800" dirty="0">
              <a:solidFill>
                <a:schemeClr val="accent3">
                  <a:lumMod val="25000"/>
                </a:schemeClr>
              </a:solidFill>
              <a:latin typeface="Arial Rounded MT Bold" panose="020F0704030504030204" charset="0"/>
              <a:cs typeface="Arial Rounded MT Bold" panose="020F0704030504030204" charset="0"/>
            </a:endParaRPr>
          </a:p>
          <a:p>
            <a:pPr lvl="1">
              <a:lnSpc>
                <a:spcPct val="120000"/>
              </a:lnSpc>
              <a:spcBef>
                <a:spcPts val="1400"/>
              </a:spcBef>
            </a:pPr>
            <a:r>
              <a:rPr lang="en-US" sz="7600" dirty="0">
                <a:solidFill>
                  <a:schemeClr val="bg2">
                    <a:lumMod val="50000"/>
                  </a:schemeClr>
                </a:solidFill>
                <a:latin typeface="Arial Rounded MT Bold" panose="020F0704030504030204" charset="0"/>
                <a:cs typeface="Arial Rounded MT Bold" panose="020F0704030504030204" charset="0"/>
              </a:rPr>
              <a:t>One-hot encoding was applied to categorical features</a:t>
            </a:r>
            <a:endParaRPr lang="en-US" sz="7600" dirty="0">
              <a:solidFill>
                <a:schemeClr val="bg2">
                  <a:lumMod val="50000"/>
                </a:schemeClr>
              </a:solidFill>
              <a:latin typeface="Arial Rounded MT Bold" panose="020F0704030504030204" charset="0"/>
              <a:cs typeface="Arial Rounded MT Bold" panose="020F0704030504030204" charset="0"/>
            </a:endParaRPr>
          </a:p>
          <a:p>
            <a:pPr>
              <a:lnSpc>
                <a:spcPct val="120000"/>
              </a:lnSpc>
              <a:spcBef>
                <a:spcPts val="1400"/>
              </a:spcBef>
            </a:pPr>
            <a:r>
              <a:rPr lang="en-US" sz="8800" dirty="0">
                <a:solidFill>
                  <a:schemeClr val="accent3">
                    <a:lumMod val="25000"/>
                  </a:schemeClr>
                </a:solidFill>
                <a:latin typeface="Arial Rounded MT Bold" panose="020F0704030504030204" charset="0"/>
                <a:cs typeface="Arial Rounded MT Bold" panose="020F0704030504030204" charset="0"/>
              </a:rPr>
              <a:t>Perform exploratory data analysis (EDA) using visualization and SQL</a:t>
            </a:r>
            <a:endParaRPr lang="en-US" sz="8800" dirty="0">
              <a:solidFill>
                <a:schemeClr val="accent3">
                  <a:lumMod val="25000"/>
                </a:schemeClr>
              </a:solidFill>
              <a:latin typeface="Arial Rounded MT Bold" panose="020F0704030504030204" charset="0"/>
              <a:cs typeface="Arial Rounded MT Bold" panose="020F0704030504030204" charset="0"/>
            </a:endParaRPr>
          </a:p>
          <a:p>
            <a:pPr>
              <a:lnSpc>
                <a:spcPct val="120000"/>
              </a:lnSpc>
              <a:spcBef>
                <a:spcPts val="1400"/>
              </a:spcBef>
            </a:pPr>
            <a:r>
              <a:rPr lang="en-US" sz="8800" dirty="0">
                <a:solidFill>
                  <a:schemeClr val="accent3">
                    <a:lumMod val="25000"/>
                  </a:schemeClr>
                </a:solidFill>
                <a:latin typeface="Arial Rounded MT Bold" panose="020F0704030504030204" charset="0"/>
                <a:cs typeface="Arial Rounded MT Bold" panose="020F0704030504030204" charset="0"/>
              </a:rPr>
              <a:t>Perform interactive visual analytics using Folium and Plotly Dash</a:t>
            </a:r>
            <a:endParaRPr lang="en-US" sz="8800" dirty="0">
              <a:solidFill>
                <a:schemeClr val="accent3">
                  <a:lumMod val="25000"/>
                </a:schemeClr>
              </a:solidFill>
              <a:latin typeface="Arial Rounded MT Bold" panose="020F0704030504030204" charset="0"/>
              <a:cs typeface="Arial Rounded MT Bold" panose="020F0704030504030204" charset="0"/>
            </a:endParaRPr>
          </a:p>
          <a:p>
            <a:pPr>
              <a:lnSpc>
                <a:spcPct val="120000"/>
              </a:lnSpc>
              <a:spcBef>
                <a:spcPts val="1400"/>
              </a:spcBef>
            </a:pPr>
            <a:r>
              <a:rPr lang="en-US" sz="8800" dirty="0">
                <a:solidFill>
                  <a:schemeClr val="accent3">
                    <a:lumMod val="25000"/>
                  </a:schemeClr>
                </a:solidFill>
                <a:latin typeface="Arial Rounded MT Bold" panose="020F0704030504030204" charset="0"/>
                <a:cs typeface="Arial Rounded MT Bold" panose="020F0704030504030204" charset="0"/>
              </a:rPr>
              <a:t>Perform predictive analysis using classification models</a:t>
            </a:r>
            <a:endParaRPr lang="en-US" sz="8800" dirty="0">
              <a:solidFill>
                <a:schemeClr val="accent3">
                  <a:lumMod val="25000"/>
                </a:schemeClr>
              </a:solidFill>
              <a:latin typeface="Arial Rounded MT Bold" panose="020F0704030504030204" charset="0"/>
              <a:cs typeface="Arial Rounded MT Bold" panose="020F0704030504030204" charset="0"/>
            </a:endParaRPr>
          </a:p>
          <a:p>
            <a:pPr lvl="1">
              <a:lnSpc>
                <a:spcPct val="120000"/>
              </a:lnSpc>
              <a:spcBef>
                <a:spcPts val="1400"/>
              </a:spcBef>
            </a:pPr>
            <a:r>
              <a:rPr lang="en-US" sz="7600" dirty="0">
                <a:solidFill>
                  <a:schemeClr val="bg2">
                    <a:lumMod val="50000"/>
                  </a:schemeClr>
                </a:solidFill>
                <a:latin typeface="Arial Rounded MT Bold" panose="020F0704030504030204" charset="0"/>
                <a:cs typeface="Arial Rounded MT Bold" panose="020F0704030504030204" charset="0"/>
              </a:rPr>
              <a:t>How to build, tune, evaluate classification models</a:t>
            </a:r>
            <a:endParaRPr lang="en-US" sz="7600" dirty="0">
              <a:solidFill>
                <a:schemeClr val="bg2">
                  <a:lumMod val="50000"/>
                </a:schemeClr>
              </a:solidFill>
              <a:latin typeface="Arial Rounded MT Bold" panose="020F0704030504030204" charset="0"/>
              <a:cs typeface="Arial Rounded MT Bold" panose="020F0704030504030204" charset="0"/>
            </a:endParaRPr>
          </a:p>
          <a:p>
            <a:pPr>
              <a:lnSpc>
                <a:spcPct val="120000"/>
              </a:lnSpc>
              <a:spcBef>
                <a:spcPts val="1400"/>
              </a:spcBef>
            </a:pPr>
            <a:endParaRPr lang="en-US" sz="88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endParaRPr lang="en-US" sz="2200" dirty="0">
              <a:solidFill>
                <a:schemeClr val="accent3">
                  <a:lumMod val="25000"/>
                </a:schemeClr>
              </a:solidFill>
              <a:latin typeface="Arial Rounded MT Bold" panose="020F0704030504030204" charset="0"/>
              <a:cs typeface="Arial Rounded MT Bold" panose="020F070403050403020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Methodology</a:t>
            </a:r>
            <a:endParaRPr lang="en-US" dirty="0">
              <a:solidFill>
                <a:srgbClr val="0B49CB"/>
              </a:solidFill>
              <a:latin typeface="Arial Rounded MT Bold" panose="020F0704030504030204" charset="0"/>
              <a:cs typeface="Arial Rounded MT Bold" panose="020F07040305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smtClean="0">
              <a:latin typeface="Arial Rounded MT Bold" panose="020F0704030504030204" charset="0"/>
              <a:cs typeface="Arial Rounded MT Bold" panose="020F0704030504030204" charset="0"/>
            </a:endParaRPr>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The data was collected using various methods</a:t>
            </a:r>
            <a:endParaRPr lang="en-US" sz="2200" dirty="0">
              <a:solidFill>
                <a:schemeClr val="accent3">
                  <a:lumMod val="25000"/>
                </a:schemeClr>
              </a:solidFill>
              <a:latin typeface="Arial Rounded MT Bold" panose="020F0704030504030204" charset="0"/>
              <a:cs typeface="Arial Rounded MT Bold" panose="020F0704030504030204" charset="0"/>
            </a:endParaRPr>
          </a:p>
          <a:p>
            <a:pPr lvl="1" algn="just">
              <a:lnSpc>
                <a:spcPct val="100000"/>
              </a:lnSpc>
              <a:spcBef>
                <a:spcPts val="1400"/>
              </a:spcBef>
              <a:buFontTx/>
              <a:buChar char="-"/>
            </a:pPr>
            <a:r>
              <a:rPr lang="en-US" sz="1900" dirty="0">
                <a:solidFill>
                  <a:schemeClr val="accent3">
                    <a:lumMod val="25000"/>
                  </a:schemeClr>
                </a:solidFill>
                <a:latin typeface="Arial Rounded MT Bold" panose="020F0704030504030204" charset="0"/>
                <a:cs typeface="Arial Rounded MT Bold" panose="020F0704030504030204" charset="0"/>
              </a:rPr>
              <a:t>Data collection was done using get request to the SpaceX API.</a:t>
            </a:r>
            <a:endParaRPr lang="en-US" sz="1900" dirty="0">
              <a:solidFill>
                <a:schemeClr val="accent3">
                  <a:lumMod val="25000"/>
                </a:schemeClr>
              </a:solidFill>
              <a:latin typeface="Arial Rounded MT Bold" panose="020F0704030504030204" charset="0"/>
              <a:cs typeface="Arial Rounded MT Bold" panose="020F0704030504030204" charset="0"/>
            </a:endParaRPr>
          </a:p>
          <a:p>
            <a:pPr lvl="1" algn="just">
              <a:lnSpc>
                <a:spcPct val="100000"/>
              </a:lnSpc>
              <a:spcBef>
                <a:spcPts val="1400"/>
              </a:spcBef>
              <a:buFontTx/>
              <a:buChar char="-"/>
            </a:pPr>
            <a:r>
              <a:rPr lang="en-US" sz="1900" dirty="0">
                <a:solidFill>
                  <a:schemeClr val="accent3">
                    <a:lumMod val="25000"/>
                  </a:schemeClr>
                </a:solidFill>
                <a:latin typeface="Arial Rounded MT Bold" panose="020F0704030504030204" charset="0"/>
                <a:cs typeface="Arial Rounded MT Bold" panose="020F0704030504030204" charset="0"/>
              </a:rPr>
              <a:t>Next, we decoded the response content as a Json using .json() function call and turn it into a pandas </a:t>
            </a:r>
            <a:r>
              <a:rPr lang="en-US" sz="1900" dirty="0" err="1">
                <a:solidFill>
                  <a:schemeClr val="accent3">
                    <a:lumMod val="25000"/>
                  </a:schemeClr>
                </a:solidFill>
                <a:latin typeface="Arial Rounded MT Bold" panose="020F0704030504030204" charset="0"/>
                <a:cs typeface="Arial Rounded MT Bold" panose="020F0704030504030204" charset="0"/>
              </a:rPr>
              <a:t>dataframe</a:t>
            </a:r>
            <a:r>
              <a:rPr lang="en-US" sz="1900" dirty="0">
                <a:solidFill>
                  <a:schemeClr val="accent3">
                    <a:lumMod val="25000"/>
                  </a:schemeClr>
                </a:solidFill>
                <a:latin typeface="Arial Rounded MT Bold" panose="020F0704030504030204" charset="0"/>
                <a:cs typeface="Arial Rounded MT Bold" panose="020F0704030504030204" charset="0"/>
              </a:rPr>
              <a:t> using .</a:t>
            </a:r>
            <a:r>
              <a:rPr lang="en-US" sz="1900" dirty="0" err="1">
                <a:solidFill>
                  <a:schemeClr val="accent3">
                    <a:lumMod val="25000"/>
                  </a:schemeClr>
                </a:solidFill>
                <a:latin typeface="Arial Rounded MT Bold" panose="020F0704030504030204" charset="0"/>
                <a:cs typeface="Arial Rounded MT Bold" panose="020F0704030504030204" charset="0"/>
              </a:rPr>
              <a:t>json_normalize</a:t>
            </a:r>
            <a:r>
              <a:rPr lang="en-US" sz="1900" dirty="0">
                <a:solidFill>
                  <a:schemeClr val="accent3">
                    <a:lumMod val="25000"/>
                  </a:schemeClr>
                </a:solidFill>
                <a:latin typeface="Arial Rounded MT Bold" panose="020F0704030504030204" charset="0"/>
                <a:cs typeface="Arial Rounded MT Bold" panose="020F0704030504030204" charset="0"/>
              </a:rPr>
              <a:t>().</a:t>
            </a:r>
            <a:endParaRPr lang="en-US" sz="1900" dirty="0">
              <a:solidFill>
                <a:schemeClr val="accent3">
                  <a:lumMod val="25000"/>
                </a:schemeClr>
              </a:solidFill>
              <a:latin typeface="Arial Rounded MT Bold" panose="020F0704030504030204" charset="0"/>
              <a:cs typeface="Arial Rounded MT Bold" panose="020F0704030504030204" charset="0"/>
            </a:endParaRPr>
          </a:p>
          <a:p>
            <a:pPr lvl="1" algn="just">
              <a:lnSpc>
                <a:spcPct val="100000"/>
              </a:lnSpc>
              <a:spcBef>
                <a:spcPts val="1400"/>
              </a:spcBef>
              <a:buFontTx/>
              <a:buChar char="-"/>
            </a:pPr>
            <a:r>
              <a:rPr lang="en-US" sz="1900" dirty="0">
                <a:solidFill>
                  <a:schemeClr val="accent3">
                    <a:lumMod val="25000"/>
                  </a:schemeClr>
                </a:solidFill>
                <a:latin typeface="Arial Rounded MT Bold" panose="020F0704030504030204" charset="0"/>
                <a:cs typeface="Arial Rounded MT Bold" panose="020F0704030504030204" charset="0"/>
              </a:rPr>
              <a:t>We then cleaned the data, checked for missing values and fill in missing values where necessary.</a:t>
            </a:r>
            <a:endParaRPr lang="en-US" sz="1900" dirty="0">
              <a:solidFill>
                <a:schemeClr val="accent3">
                  <a:lumMod val="25000"/>
                </a:schemeClr>
              </a:solidFill>
              <a:latin typeface="Arial Rounded MT Bold" panose="020F0704030504030204" charset="0"/>
              <a:cs typeface="Arial Rounded MT Bold" panose="020F0704030504030204" charset="0"/>
            </a:endParaRPr>
          </a:p>
          <a:p>
            <a:pPr lvl="1" algn="just">
              <a:lnSpc>
                <a:spcPct val="100000"/>
              </a:lnSpc>
              <a:spcBef>
                <a:spcPts val="1400"/>
              </a:spcBef>
              <a:buFontTx/>
              <a:buChar char="-"/>
            </a:pPr>
            <a:r>
              <a:rPr lang="en-US" sz="1900" dirty="0">
                <a:solidFill>
                  <a:schemeClr val="accent3">
                    <a:lumMod val="25000"/>
                  </a:schemeClr>
                </a:solidFill>
                <a:latin typeface="Arial Rounded MT Bold" panose="020F0704030504030204" charset="0"/>
                <a:cs typeface="Arial Rounded MT Bold" panose="020F0704030504030204" charset="0"/>
              </a:rPr>
              <a:t>In addition, we performed web scraping from Wikipedia for Falcon 9 launch records with BeautifulSoup. </a:t>
            </a:r>
            <a:endParaRPr lang="en-US" sz="1900" dirty="0">
              <a:solidFill>
                <a:schemeClr val="accent3">
                  <a:lumMod val="25000"/>
                </a:schemeClr>
              </a:solidFill>
              <a:latin typeface="Arial Rounded MT Bold" panose="020F0704030504030204" charset="0"/>
              <a:cs typeface="Arial Rounded MT Bold" panose="020F0704030504030204" charset="0"/>
            </a:endParaRPr>
          </a:p>
          <a:p>
            <a:pPr lvl="1" algn="just">
              <a:lnSpc>
                <a:spcPct val="100000"/>
              </a:lnSpc>
              <a:spcBef>
                <a:spcPts val="1400"/>
              </a:spcBef>
              <a:buFontTx/>
              <a:buChar char="-"/>
            </a:pPr>
            <a:r>
              <a:rPr lang="en-US" sz="1900" dirty="0">
                <a:solidFill>
                  <a:schemeClr val="accent3">
                    <a:lumMod val="25000"/>
                  </a:schemeClr>
                </a:solidFill>
                <a:latin typeface="Arial Rounded MT Bold" panose="020F0704030504030204" charset="0"/>
                <a:cs typeface="Arial Rounded MT Bold" panose="020F0704030504030204" charset="0"/>
              </a:rPr>
              <a:t>The objective was to extract the launch records as HTML table, parse the table and convert it to a pandas </a:t>
            </a:r>
            <a:r>
              <a:rPr lang="en-US" sz="1900" dirty="0" err="1">
                <a:solidFill>
                  <a:schemeClr val="accent3">
                    <a:lumMod val="25000"/>
                  </a:schemeClr>
                </a:solidFill>
                <a:latin typeface="Arial Rounded MT Bold" panose="020F0704030504030204" charset="0"/>
                <a:cs typeface="Arial Rounded MT Bold" panose="020F0704030504030204" charset="0"/>
              </a:rPr>
              <a:t>dataframe</a:t>
            </a:r>
            <a:r>
              <a:rPr lang="en-US" sz="1900" dirty="0">
                <a:solidFill>
                  <a:schemeClr val="accent3">
                    <a:lumMod val="25000"/>
                  </a:schemeClr>
                </a:solidFill>
                <a:latin typeface="Arial Rounded MT Bold" panose="020F0704030504030204" charset="0"/>
                <a:cs typeface="Arial Rounded MT Bold" panose="020F0704030504030204" charset="0"/>
              </a:rPr>
              <a:t> for future analysis.</a:t>
            </a:r>
            <a:endParaRPr lang="en-US" sz="1900" dirty="0">
              <a:solidFill>
                <a:schemeClr val="accent3">
                  <a:lumMod val="25000"/>
                </a:schemeClr>
              </a:solidFill>
              <a:latin typeface="Arial Rounded MT Bold" panose="020F0704030504030204" charset="0"/>
              <a:cs typeface="Arial Rounded MT Bold" panose="020F0704030504030204" charset="0"/>
            </a:endParaRPr>
          </a:p>
          <a:p>
            <a:pPr lvl="1">
              <a:lnSpc>
                <a:spcPct val="100000"/>
              </a:lnSpc>
              <a:spcBef>
                <a:spcPts val="1400"/>
              </a:spcBef>
              <a:buFontTx/>
              <a:buChar char="-"/>
            </a:pPr>
            <a:endParaRPr lang="en-US" sz="1800" dirty="0">
              <a:solidFill>
                <a:schemeClr val="accent3">
                  <a:lumMod val="25000"/>
                </a:schemeClr>
              </a:solidFill>
              <a:latin typeface="Arial Rounded MT Bold" panose="020F0704030504030204" charset="0"/>
              <a:cs typeface="Arial Rounded MT Bold" panose="020F0704030504030204" charset="0"/>
            </a:endParaRPr>
          </a:p>
          <a:p>
            <a:pPr marL="0" indent="0">
              <a:buNone/>
            </a:pPr>
            <a:endParaRPr lang="en-US" dirty="0">
              <a:latin typeface="Arial Rounded MT Bold" panose="020F0704030504030204" charset="0"/>
              <a:cs typeface="Arial Rounded MT Bold" panose="020F070403050403020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Data Collection</a:t>
            </a:r>
            <a:endParaRPr lang="en-US" dirty="0">
              <a:solidFill>
                <a:srgbClr val="0B49CB"/>
              </a:solidFill>
              <a:latin typeface="Arial Rounded MT Bold" panose="020F0704030504030204" charset="0"/>
              <a:cs typeface="Arial Rounded MT Bold" panose="020F07040305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smtClean="0">
              <a:latin typeface="Arial Rounded MT Bold" panose="020F0704030504030204" charset="0"/>
              <a:cs typeface="Arial Rounded MT Bold" panose="020F0704030504030204" charset="0"/>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used the get request to the SpaceX API to collect data, clean the requested data and did some basic data wrangling and formatting.</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The link to the notebook is </a:t>
            </a:r>
            <a:r>
              <a:rPr lang="en-US" sz="2200" dirty="0">
                <a:solidFill>
                  <a:srgbClr val="1C7DDB"/>
                </a:solidFill>
                <a:latin typeface="Arial Rounded MT Bold" panose="020F0704030504030204" charset="0"/>
                <a:cs typeface="Arial Rounded MT Bold" panose="020F0704030504030204" charset="0"/>
              </a:rPr>
              <a:t>https://github.com/Habster2k1/IBM-Data-Science-Capstone-SpaceX-main/blob/main/Data%20Collection%20API.ipynb</a:t>
            </a:r>
            <a:endParaRPr lang="en-US" sz="2200" dirty="0">
              <a:solidFill>
                <a:srgbClr val="1C7DDB"/>
              </a:solidFill>
              <a:latin typeface="Arial Rounded MT Bold" panose="020F0704030504030204" charset="0"/>
              <a:cs typeface="Arial Rounded MT Bold" panose="020F0704030504030204" charset="0"/>
            </a:endParaRPr>
          </a:p>
          <a:p>
            <a:endParaRPr lang="en-US" dirty="0">
              <a:latin typeface="Arial Rounded MT Bold" panose="020F0704030504030204" charset="0"/>
              <a:cs typeface="Arial Rounded MT Bold" panose="020F07040305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Data Collection – SpaceX API</a:t>
            </a:r>
            <a:endParaRPr lang="en-US" dirty="0">
              <a:solidFill>
                <a:srgbClr val="0B49CB"/>
              </a:solidFill>
              <a:latin typeface="Arial Rounded MT Bold" panose="020F0704030504030204" charset="0"/>
              <a:cs typeface="Arial Rounded MT Bold" panose="020F0704030504030204" charset="0"/>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Arial Rounded MT Bold" panose="020F0704030504030204" charset="0"/>
                <a:cs typeface="Arial Rounded MT Bold" panose="020F0704030504030204" charset="0"/>
              </a:rPr>
            </a:fld>
            <a:endParaRPr lang="en-US" smtClean="0">
              <a:latin typeface="Arial Rounded MT Bold" panose="020F0704030504030204" charset="0"/>
              <a:cs typeface="Arial Rounded MT Bold" panose="020F0704030504030204" charset="0"/>
            </a:endParaRPr>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applied web scrapping to webscrap Falcon 9 launch records with BeautifulSoup </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We parsed the table and converted it into a pandas dataframe.</a:t>
            </a:r>
            <a:endParaRPr lang="en-US" sz="2200" dirty="0">
              <a:solidFill>
                <a:schemeClr val="accent3">
                  <a:lumMod val="25000"/>
                </a:schemeClr>
              </a:solidFill>
              <a:latin typeface="Arial Rounded MT Bold" panose="020F0704030504030204" charset="0"/>
              <a:cs typeface="Arial Rounded MT Bold" panose="020F0704030504030204" charset="0"/>
            </a:endParaRPr>
          </a:p>
          <a:p>
            <a:pPr>
              <a:lnSpc>
                <a:spcPct val="100000"/>
              </a:lnSpc>
              <a:spcBef>
                <a:spcPts val="1400"/>
              </a:spcBef>
            </a:pPr>
            <a:r>
              <a:rPr lang="en-US" sz="2200" dirty="0">
                <a:solidFill>
                  <a:schemeClr val="accent3">
                    <a:lumMod val="25000"/>
                  </a:schemeClr>
                </a:solidFill>
                <a:latin typeface="Arial Rounded MT Bold" panose="020F0704030504030204" charset="0"/>
                <a:cs typeface="Arial Rounded MT Bold" panose="020F0704030504030204" charset="0"/>
              </a:rPr>
              <a:t>The link to the notebook is </a:t>
            </a:r>
            <a:r>
              <a:rPr lang="en-US" sz="2200" dirty="0">
                <a:solidFill>
                  <a:srgbClr val="1C7DDB"/>
                </a:solidFill>
                <a:latin typeface="Arial Rounded MT Bold" panose="020F0704030504030204" charset="0"/>
                <a:cs typeface="Arial Rounded MT Bold" panose="020F0704030504030204" charset="0"/>
              </a:rPr>
              <a:t>https://github.com/Habster2k1/IBM-Data-Science-Capstone-SpaceX-main/blob/main/Data%20Collection%20with%20Web%20Scraping.ipynb</a:t>
            </a:r>
            <a:endParaRPr lang="en-US" sz="2200" dirty="0">
              <a:solidFill>
                <a:srgbClr val="1C7DDB"/>
              </a:solidFill>
              <a:latin typeface="Arial Rounded MT Bold" panose="020F0704030504030204" charset="0"/>
              <a:cs typeface="Arial Rounded MT Bold" panose="020F07040305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rial Rounded MT Bold" panose="020F0704030504030204" charset="0"/>
              <a:cs typeface="Arial Rounded MT Bold" panose="020F0704030504030204" charset="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Rounded MT Bold" panose="020F0704030504030204" charset="0"/>
                <a:cs typeface="Arial Rounded MT Bold" panose="020F0704030504030204" charset="0"/>
              </a:rPr>
              <a:t>Data Collection - Scraping</a:t>
            </a:r>
            <a:endParaRPr lang="en-US" dirty="0">
              <a:solidFill>
                <a:srgbClr val="0B49CB"/>
              </a:solidFill>
              <a:latin typeface="Arial Rounded MT Bold" panose="020F0704030504030204" charset="0"/>
              <a:cs typeface="Arial Rounded MT Bold" panose="020F0704030504030204" charset="0"/>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rial Rounded MT Bold" panose="020F0704030504030204" charset="0"/>
              <a:cs typeface="Arial Rounded MT Bold" panose="020F0704030504030204" charset="0"/>
            </a:endParaRPr>
          </a:p>
          <a:p>
            <a:pPr marL="0" indent="0">
              <a:buFont typeface="Arial" panose="020B0604020202020204" pitchFamily="34" charset="0"/>
              <a:buNone/>
            </a:pPr>
            <a:endParaRPr lang="en-US" sz="2200" dirty="0">
              <a:solidFill>
                <a:srgbClr val="1C7DDB"/>
              </a:solidFill>
              <a:latin typeface="Arial Rounded MT Bold" panose="020F0704030504030204" charset="0"/>
              <a:cs typeface="Arial Rounded MT Bold" panose="020F0704030504030204" charset="0"/>
            </a:endParaRPr>
          </a:p>
          <a:p>
            <a:pPr marL="0" indent="0">
              <a:buFont typeface="Arial" panose="020B0604020202020204" pitchFamily="34" charset="0"/>
              <a:buNone/>
            </a:pPr>
            <a:endParaRPr lang="en-US" sz="2200" dirty="0">
              <a:solidFill>
                <a:srgbClr val="1C7DDB"/>
              </a:solidFill>
              <a:latin typeface="Arial Rounded MT Bold" panose="020F0704030504030204" charset="0"/>
              <a:cs typeface="Arial Rounded MT Bold" panose="020F0704030504030204" charset="0"/>
            </a:endParaRPr>
          </a:p>
          <a:p>
            <a:pPr marL="0" indent="0">
              <a:buFont typeface="Arial" panose="020B0604020202020204" pitchFamily="34" charset="0"/>
              <a:buNone/>
            </a:pPr>
            <a:endParaRPr lang="en-US" sz="2200" dirty="0">
              <a:solidFill>
                <a:srgbClr val="1C7DDB"/>
              </a:solidFill>
              <a:latin typeface="Arial Rounded MT Bold" panose="020F0704030504030204" charset="0"/>
              <a:cs typeface="Arial Rounded MT Bold" panose="020F0704030504030204" charset="0"/>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9751</Words>
  <Application>WPS Presentation</Application>
  <PresentationFormat>Widescreen</PresentationFormat>
  <Paragraphs>349</Paragraphs>
  <Slides>46</Slides>
  <Notes>3</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46</vt:i4>
      </vt:variant>
    </vt:vector>
  </HeadingPairs>
  <TitlesOfParts>
    <vt:vector size="68"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vt:lpstr>
      <vt:lpstr>Calibri Light</vt:lpstr>
      <vt:lpstr>Arial Black</vt:lpstr>
      <vt:lpstr>Arial Narrow</vt:lpstr>
      <vt:lpstr>Arial Rounded MT Bold</vt:lpstr>
      <vt:lpstr>Custom Design</vt:lpstr>
      <vt:lpstr>Art_mountaineering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mhars</cp:lastModifiedBy>
  <cp:revision>201</cp:revision>
  <dcterms:created xsi:type="dcterms:W3CDTF">2021-04-29T18:58:00Z</dcterms:created>
  <dcterms:modified xsi:type="dcterms:W3CDTF">2022-07-23T12:58:13Z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CDCC1316D7E548419F3A7D085FC64817</vt:lpwstr>
  </property>
  <property fmtid="{D5CDD505-2E9C-101B-9397-08002B2CF9AE}" pid="4" name="KSOProductBuildVer">
    <vt:lpwstr>1033-11.2.0.11191</vt:lpwstr>
  </property>
</Properties>
</file>